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3bw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71" r:id="rId5"/>
    <p:sldId id="276" r:id="rId6"/>
    <p:sldId id="273" r:id="rId7"/>
    <p:sldId id="274" r:id="rId8"/>
    <p:sldId id="264" r:id="rId9"/>
    <p:sldId id="272" r:id="rId10"/>
    <p:sldId id="275" r:id="rId11"/>
    <p:sldId id="259" r:id="rId12"/>
    <p:sldId id="260" r:id="rId13"/>
    <p:sldId id="277" r:id="rId14"/>
    <p:sldId id="261" r:id="rId15"/>
    <p:sldId id="282" r:id="rId16"/>
    <p:sldId id="281" r:id="rId17"/>
    <p:sldId id="279" r:id="rId18"/>
    <p:sldId id="278" r:id="rId19"/>
    <p:sldId id="280" r:id="rId20"/>
    <p:sldId id="268" r:id="rId21"/>
    <p:sldId id="269" r:id="rId22"/>
    <p:sldId id="26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08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67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64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10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3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23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682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064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940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84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63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E0E4-E5DB-4203-8C45-FE6F1B4FA65F}" type="datetimeFigureOut">
              <a:rPr lang="en-AU" smtClean="0"/>
              <a:t>18/05/2017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467F-3FAD-4EDB-8EED-3AD3014F91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4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thethingsnetwork.org/ma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veboxes/arduino-lmic" TargetMode="External"/><Relationship Id="rId2" Type="http://schemas.openxmlformats.org/officeDocument/2006/relationships/hyperlink" Target="https://tronixlabs.com.au/arduino/adafruit-feather/adafruit-feather-32u4-rfm95w-lora-radio-900mhz-australi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&amp;ehk=3bw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&amp;ehk=3bw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&amp;ehk=3bw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&amp;ehk=3bw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0451" y="1087581"/>
            <a:ext cx="4378037" cy="2913971"/>
          </a:xfrm>
        </p:spPr>
        <p:txBody>
          <a:bodyPr>
            <a:normAutofit fontScale="90000"/>
          </a:bodyPr>
          <a:lstStyle/>
          <a:p>
            <a:r>
              <a:rPr lang="en-AU" dirty="0"/>
              <a:t>Azure IoT Waste Management Solution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18458" y="5608319"/>
            <a:ext cx="3408218" cy="469669"/>
          </a:xfrm>
        </p:spPr>
        <p:txBody>
          <a:bodyPr/>
          <a:lstStyle/>
          <a:p>
            <a:r>
              <a:rPr lang="en-AU" dirty="0"/>
              <a:t>Software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00806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Stream Analytics Query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84851"/>
            <a:ext cx="591264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WITH Telemetry AS (</a:t>
            </a:r>
          </a:p>
          <a:p>
            <a:r>
              <a:rPr lang="en-AU" sz="1200" dirty="0"/>
              <a:t>    SELECT</a:t>
            </a:r>
          </a:p>
          <a:p>
            <a:r>
              <a:rPr lang="en-AU" sz="1200" dirty="0"/>
              <a:t>        </a:t>
            </a:r>
            <a:r>
              <a:rPr lang="en-AU" sz="1200" dirty="0" err="1"/>
              <a:t>T.iothub.connectiondeviceid</a:t>
            </a:r>
            <a:r>
              <a:rPr lang="en-AU" sz="1200" dirty="0"/>
              <a:t> AS </a:t>
            </a:r>
            <a:r>
              <a:rPr lang="en-AU" sz="1200" dirty="0" err="1"/>
              <a:t>DeviceId</a:t>
            </a:r>
            <a:r>
              <a:rPr lang="en-AU" sz="1200" dirty="0"/>
              <a:t>,</a:t>
            </a:r>
          </a:p>
          <a:p>
            <a:r>
              <a:rPr lang="en-AU" sz="1200" dirty="0"/>
              <a:t>        Max(</a:t>
            </a:r>
            <a:r>
              <a:rPr lang="en-AU" sz="1200" dirty="0" err="1"/>
              <a:t>T.EventEnqueuedUtcTime</a:t>
            </a:r>
            <a:r>
              <a:rPr lang="en-AU" sz="1200" dirty="0"/>
              <a:t>) AS </a:t>
            </a:r>
            <a:r>
              <a:rPr lang="en-AU" sz="1200" dirty="0" err="1"/>
              <a:t>TimeUTC</a:t>
            </a:r>
            <a:r>
              <a:rPr lang="en-AU" sz="1200" dirty="0"/>
              <a:t>,</a:t>
            </a:r>
          </a:p>
          <a:p>
            <a:r>
              <a:rPr lang="en-AU" sz="1200" dirty="0"/>
              <a:t>        Max(</a:t>
            </a:r>
            <a:r>
              <a:rPr lang="en-AU" sz="1200" dirty="0" err="1"/>
              <a:t>DateAdd</a:t>
            </a:r>
            <a:r>
              <a:rPr lang="en-AU" sz="1200" dirty="0"/>
              <a:t>(Hour, 10, </a:t>
            </a:r>
            <a:r>
              <a:rPr lang="en-AU" sz="1200" dirty="0" err="1"/>
              <a:t>T.EventEnqueuedUtcTime</a:t>
            </a:r>
            <a:r>
              <a:rPr lang="en-AU" sz="1200" dirty="0"/>
              <a:t>)) AS </a:t>
            </a:r>
            <a:r>
              <a:rPr lang="en-AU" sz="1200" dirty="0" err="1"/>
              <a:t>TimeLocal</a:t>
            </a:r>
            <a:r>
              <a:rPr lang="en-AU" sz="1200" dirty="0"/>
              <a:t>, -- AU EST UTC + 10</a:t>
            </a:r>
          </a:p>
          <a:p>
            <a:r>
              <a:rPr lang="en-AU" sz="1200" dirty="0"/>
              <a:t>        </a:t>
            </a:r>
            <a:r>
              <a:rPr lang="en-AU" sz="1200" dirty="0">
                <a:highlight>
                  <a:srgbClr val="FFFF00"/>
                </a:highlight>
              </a:rPr>
              <a:t>MAX(</a:t>
            </a:r>
            <a:r>
              <a:rPr lang="en-AU" sz="1200" dirty="0" err="1">
                <a:highlight>
                  <a:srgbClr val="FFFF00"/>
                </a:highlight>
              </a:rPr>
              <a:t>T.Level</a:t>
            </a:r>
            <a:r>
              <a:rPr lang="en-AU" sz="1200" dirty="0">
                <a:highlight>
                  <a:srgbClr val="FFFF00"/>
                </a:highlight>
              </a:rPr>
              <a:t>) AS Level,</a:t>
            </a:r>
          </a:p>
          <a:p>
            <a:r>
              <a:rPr lang="en-AU" sz="1200" dirty="0"/>
              <a:t>        </a:t>
            </a:r>
            <a:r>
              <a:rPr lang="en-AU" sz="1200" dirty="0" err="1"/>
              <a:t>L.Location</a:t>
            </a:r>
            <a:r>
              <a:rPr lang="en-AU" sz="1200" dirty="0"/>
              <a:t> AS Location,</a:t>
            </a:r>
          </a:p>
          <a:p>
            <a:r>
              <a:rPr lang="en-AU" sz="1200" dirty="0"/>
              <a:t>        </a:t>
            </a:r>
            <a:r>
              <a:rPr lang="en-AU" sz="1200" dirty="0" err="1"/>
              <a:t>L.GeopointId</a:t>
            </a:r>
            <a:r>
              <a:rPr lang="en-AU" sz="1200" dirty="0"/>
              <a:t> AS </a:t>
            </a:r>
            <a:r>
              <a:rPr lang="en-AU" sz="1200" dirty="0" err="1"/>
              <a:t>GeopointId</a:t>
            </a:r>
            <a:r>
              <a:rPr lang="en-AU" sz="1200" dirty="0"/>
              <a:t>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W.Temperature</a:t>
            </a:r>
            <a:r>
              <a:rPr lang="en-AU" sz="1200" dirty="0">
                <a:highlight>
                  <a:srgbClr val="FFFF00"/>
                </a:highlight>
              </a:rPr>
              <a:t> AS Temperature,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W.Pressure</a:t>
            </a:r>
            <a:r>
              <a:rPr lang="en-AU" sz="1200" dirty="0">
                <a:highlight>
                  <a:srgbClr val="FFFF00"/>
                </a:highlight>
              </a:rPr>
              <a:t> AS Pressure,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W.Humidity</a:t>
            </a:r>
            <a:r>
              <a:rPr lang="en-AU" sz="1200" dirty="0">
                <a:highlight>
                  <a:srgbClr val="FFFF00"/>
                </a:highlight>
              </a:rPr>
              <a:t> AS Humidity,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W.Precipitation</a:t>
            </a:r>
            <a:r>
              <a:rPr lang="en-AU" sz="1200" dirty="0">
                <a:highlight>
                  <a:srgbClr val="FFFF00"/>
                </a:highlight>
              </a:rPr>
              <a:t> AS Precipitation,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W.Wind</a:t>
            </a:r>
            <a:r>
              <a:rPr lang="en-AU" sz="1200" dirty="0">
                <a:highlight>
                  <a:srgbClr val="FFFF00"/>
                </a:highlight>
              </a:rPr>
              <a:t> AS Wind,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W.Cloud</a:t>
            </a:r>
            <a:r>
              <a:rPr lang="en-AU" sz="1200" dirty="0">
                <a:highlight>
                  <a:srgbClr val="FFFF00"/>
                </a:highlight>
              </a:rPr>
              <a:t> AS Cloud,</a:t>
            </a:r>
          </a:p>
          <a:p>
            <a:r>
              <a:rPr lang="en-AU" sz="1200" dirty="0">
                <a:highlight>
                  <a:srgbClr val="FFFF00"/>
                </a:highlight>
              </a:rPr>
              <a:t>        </a:t>
            </a:r>
            <a:r>
              <a:rPr lang="en-AU" sz="1200" dirty="0" err="1">
                <a:highlight>
                  <a:srgbClr val="FFFF00"/>
                </a:highlight>
              </a:rPr>
              <a:t>W.Weather</a:t>
            </a:r>
            <a:r>
              <a:rPr lang="en-AU" sz="1200" dirty="0">
                <a:highlight>
                  <a:srgbClr val="FFFF00"/>
                </a:highlight>
              </a:rPr>
              <a:t> AS Weather</a:t>
            </a:r>
          </a:p>
          <a:p>
            <a:r>
              <a:rPr lang="en-AU" sz="1200" dirty="0"/>
              <a:t>    FROM [</a:t>
            </a:r>
            <a:r>
              <a:rPr lang="en-AU" sz="1200" dirty="0" err="1"/>
              <a:t>IoTHubSFM</a:t>
            </a:r>
            <a:r>
              <a:rPr lang="en-AU" sz="1200" dirty="0"/>
              <a:t>] T TIMESTAMP BY </a:t>
            </a:r>
            <a:r>
              <a:rPr lang="en-AU" sz="1200" dirty="0" err="1"/>
              <a:t>EventEnqueuedUtcTime</a:t>
            </a:r>
            <a:endParaRPr lang="en-AU" sz="1200" dirty="0"/>
          </a:p>
          <a:p>
            <a:r>
              <a:rPr lang="en-AU" sz="1200" dirty="0"/>
              <a:t>    INNER JOIN </a:t>
            </a:r>
            <a:r>
              <a:rPr lang="en-AU" sz="1200" dirty="0" err="1"/>
              <a:t>LocationSFM</a:t>
            </a:r>
            <a:r>
              <a:rPr lang="en-AU" sz="1200" dirty="0"/>
              <a:t> L ON </a:t>
            </a:r>
            <a:r>
              <a:rPr lang="en-AU" sz="1200" dirty="0" err="1"/>
              <a:t>T.iothub.connectiondeviceid</a:t>
            </a:r>
            <a:r>
              <a:rPr lang="en-AU" sz="1200" dirty="0"/>
              <a:t> = </a:t>
            </a:r>
            <a:r>
              <a:rPr lang="en-AU" sz="1200" dirty="0" err="1"/>
              <a:t>L.DeviceId</a:t>
            </a:r>
            <a:endParaRPr lang="en-AU" sz="1200" dirty="0"/>
          </a:p>
          <a:p>
            <a:r>
              <a:rPr lang="en-AU" sz="1200" dirty="0"/>
              <a:t>    </a:t>
            </a:r>
            <a:r>
              <a:rPr lang="en-AU" sz="1200" dirty="0">
                <a:highlight>
                  <a:srgbClr val="FFFF00"/>
                </a:highlight>
              </a:rPr>
              <a:t>INNER JOIN </a:t>
            </a:r>
            <a:r>
              <a:rPr lang="en-AU" sz="1200" dirty="0" err="1">
                <a:highlight>
                  <a:srgbClr val="FFFF00"/>
                </a:highlight>
              </a:rPr>
              <a:t>WeatherSFM</a:t>
            </a:r>
            <a:r>
              <a:rPr lang="en-AU" sz="1200" dirty="0">
                <a:highlight>
                  <a:srgbClr val="FFFF00"/>
                </a:highlight>
              </a:rPr>
              <a:t> W ON </a:t>
            </a:r>
            <a:r>
              <a:rPr lang="en-AU" sz="1200" dirty="0" err="1">
                <a:highlight>
                  <a:srgbClr val="FFFF00"/>
                </a:highlight>
              </a:rPr>
              <a:t>W.WeatherID</a:t>
            </a:r>
            <a:r>
              <a:rPr lang="en-AU" sz="1200" dirty="0">
                <a:highlight>
                  <a:srgbClr val="FFFF00"/>
                </a:highlight>
              </a:rPr>
              <a:t> = 'Sydney, AU'</a:t>
            </a:r>
          </a:p>
          <a:p>
            <a:r>
              <a:rPr lang="en-AU" sz="1200" dirty="0"/>
              <a:t>    GROUP BY</a:t>
            </a:r>
          </a:p>
          <a:p>
            <a:r>
              <a:rPr lang="en-AU" sz="1200" dirty="0"/>
              <a:t>        </a:t>
            </a:r>
            <a:r>
              <a:rPr lang="en-AU" sz="1200" dirty="0" err="1"/>
              <a:t>T.iothub.connectiondeviceid</a:t>
            </a:r>
            <a:r>
              <a:rPr lang="en-AU" sz="1200" dirty="0"/>
              <a:t>, </a:t>
            </a:r>
            <a:r>
              <a:rPr lang="en-AU" sz="1200" dirty="0" err="1"/>
              <a:t>TumblingWindow</a:t>
            </a:r>
            <a:r>
              <a:rPr lang="en-AU" sz="1200" dirty="0"/>
              <a:t>(minute, 3), </a:t>
            </a:r>
            <a:r>
              <a:rPr lang="en-AU" sz="1200" dirty="0" err="1"/>
              <a:t>L.Location</a:t>
            </a:r>
            <a:r>
              <a:rPr lang="en-AU" sz="1200" dirty="0"/>
              <a:t>, </a:t>
            </a:r>
            <a:r>
              <a:rPr lang="en-AU" sz="1200" dirty="0" err="1"/>
              <a:t>L.GeopointId</a:t>
            </a:r>
            <a:r>
              <a:rPr lang="en-AU" sz="1200" dirty="0"/>
              <a:t>, </a:t>
            </a:r>
          </a:p>
          <a:p>
            <a:r>
              <a:rPr lang="en-AU" sz="1200" dirty="0"/>
              <a:t>        </a:t>
            </a:r>
            <a:r>
              <a:rPr lang="en-AU" sz="1200" dirty="0" err="1"/>
              <a:t>W.Temperature</a:t>
            </a:r>
            <a:r>
              <a:rPr lang="en-AU" sz="1200" dirty="0"/>
              <a:t>, </a:t>
            </a:r>
            <a:r>
              <a:rPr lang="en-AU" sz="1200" dirty="0" err="1"/>
              <a:t>W.Pressure</a:t>
            </a:r>
            <a:r>
              <a:rPr lang="en-AU" sz="1200" dirty="0"/>
              <a:t>, </a:t>
            </a:r>
            <a:r>
              <a:rPr lang="en-AU" sz="1200" dirty="0" err="1"/>
              <a:t>W.Humidity</a:t>
            </a:r>
            <a:r>
              <a:rPr lang="en-AU" sz="1200" dirty="0"/>
              <a:t>, </a:t>
            </a:r>
            <a:r>
              <a:rPr lang="en-AU" sz="1200" dirty="0" err="1"/>
              <a:t>W.Precipitation</a:t>
            </a:r>
            <a:r>
              <a:rPr lang="en-AU" sz="1200" dirty="0"/>
              <a:t>, </a:t>
            </a:r>
            <a:r>
              <a:rPr lang="en-AU" sz="1200" dirty="0" err="1"/>
              <a:t>W.Wind</a:t>
            </a:r>
            <a:r>
              <a:rPr lang="en-AU" sz="1200" dirty="0"/>
              <a:t>, </a:t>
            </a:r>
            <a:r>
              <a:rPr lang="en-AU" sz="1200" dirty="0" err="1"/>
              <a:t>W.Cloud</a:t>
            </a:r>
            <a:r>
              <a:rPr lang="en-AU" sz="1200" dirty="0"/>
              <a:t>, </a:t>
            </a:r>
            <a:r>
              <a:rPr lang="en-AU" sz="1200" dirty="0" err="1"/>
              <a:t>W.Weather</a:t>
            </a:r>
            <a:endParaRPr lang="en-AU" sz="1200" dirty="0"/>
          </a:p>
          <a:p>
            <a:r>
              <a:rPr lang="en-AU" sz="1200" dirty="0"/>
              <a:t>)</a:t>
            </a:r>
          </a:p>
          <a:p>
            <a:endParaRPr lang="en-AU" sz="1200" dirty="0"/>
          </a:p>
          <a:p>
            <a:r>
              <a:rPr lang="en-AU" sz="1200" dirty="0"/>
              <a:t>SELECT * INTO </a:t>
            </a:r>
            <a:r>
              <a:rPr lang="en-AU" sz="1200" dirty="0" err="1">
                <a:highlight>
                  <a:srgbClr val="FFFF00"/>
                </a:highlight>
              </a:rPr>
              <a:t>TelemetryPBI</a:t>
            </a:r>
            <a:r>
              <a:rPr lang="en-AU" sz="1200" dirty="0"/>
              <a:t> FROM Telemetry</a:t>
            </a:r>
          </a:p>
          <a:p>
            <a:r>
              <a:rPr lang="en-AU" sz="1200" dirty="0"/>
              <a:t>SELECT * INTO </a:t>
            </a:r>
            <a:r>
              <a:rPr lang="en-AU" sz="1200" dirty="0" err="1"/>
              <a:t>TelemetryBlob</a:t>
            </a:r>
            <a:r>
              <a:rPr lang="en-AU" sz="1200" dirty="0"/>
              <a:t> FROM Telemetry</a:t>
            </a:r>
          </a:p>
          <a:p>
            <a:r>
              <a:rPr lang="en-AU" sz="1200" dirty="0"/>
              <a:t>SELECT * INTO </a:t>
            </a:r>
            <a:r>
              <a:rPr lang="en-AU" sz="1200" dirty="0" err="1">
                <a:highlight>
                  <a:srgbClr val="FFFF00"/>
                </a:highlight>
              </a:rPr>
              <a:t>TelemetrySQL</a:t>
            </a:r>
            <a:r>
              <a:rPr lang="en-AU" sz="1200" dirty="0"/>
              <a:t> FROM Telemetry</a:t>
            </a:r>
          </a:p>
          <a:p>
            <a:r>
              <a:rPr lang="en-AU" sz="1200" dirty="0"/>
              <a:t>SELECT * INTO </a:t>
            </a:r>
            <a:r>
              <a:rPr lang="en-AU" sz="1200" dirty="0" err="1">
                <a:highlight>
                  <a:srgbClr val="FFFF00"/>
                </a:highlight>
              </a:rPr>
              <a:t>AlertQueue</a:t>
            </a:r>
            <a:r>
              <a:rPr lang="en-AU" sz="1200" dirty="0"/>
              <a:t> FROM Telemetry </a:t>
            </a:r>
            <a:r>
              <a:rPr lang="en-AU" sz="1200" dirty="0">
                <a:highlight>
                  <a:srgbClr val="FFFF00"/>
                </a:highlight>
              </a:rPr>
              <a:t>WHERE level &gt; 80</a:t>
            </a:r>
          </a:p>
        </p:txBody>
      </p:sp>
    </p:spTree>
    <p:extLst>
      <p:ext uri="{BB962C8B-B14F-4D97-AF65-F5344CB8AC3E}">
        <p14:creationId xmlns:p14="http://schemas.microsoft.com/office/powerpoint/2010/main" val="112359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70" y="4992442"/>
            <a:ext cx="774373" cy="772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5593" y="5979972"/>
            <a:ext cx="175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SMS Alert Azure Function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7144" y="6118471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Message to clear bin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Alerting Bin Levels &gt; 80% Full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46" y="4995937"/>
            <a:ext cx="810219" cy="810219"/>
          </a:xfrm>
          <a:prstGeom prst="rect">
            <a:avLst/>
          </a:prstGeom>
        </p:spPr>
      </p:pic>
      <p:sp>
        <p:nvSpPr>
          <p:cNvPr id="36" name="Arrow: Right 35"/>
          <p:cNvSpPr/>
          <p:nvPr/>
        </p:nvSpPr>
        <p:spPr>
          <a:xfrm>
            <a:off x="8506625" y="5181404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sp>
        <p:nvSpPr>
          <p:cNvPr id="57" name="Arrow: Right 56"/>
          <p:cNvSpPr/>
          <p:nvPr/>
        </p:nvSpPr>
        <p:spPr>
          <a:xfrm rot="3868802">
            <a:off x="5234864" y="4387576"/>
            <a:ext cx="700561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20" y="5049666"/>
            <a:ext cx="690866" cy="822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73218" y="5979972"/>
            <a:ext cx="13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Service Bus </a:t>
            </a:r>
          </a:p>
          <a:p>
            <a:r>
              <a:rPr lang="en-AU" dirty="0"/>
              <a:t>Queue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6454286" y="5181404"/>
            <a:ext cx="450954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TextBox 57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404848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31784" b="38482"/>
          <a:stretch/>
        </p:blipFill>
        <p:spPr>
          <a:xfrm>
            <a:off x="6454286" y="3455469"/>
            <a:ext cx="1967141" cy="584920"/>
          </a:xfrm>
          <a:prstGeom prst="rect">
            <a:avLst/>
          </a:prstGeom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Reporting: On demand and </a:t>
            </a:r>
            <a:r>
              <a:rPr lang="en-AU" dirty="0" err="1"/>
              <a:t>Realtime</a:t>
            </a:r>
            <a:endParaRPr lang="en-AU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49" y="3449750"/>
            <a:ext cx="661520" cy="6615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70" y="3456299"/>
            <a:ext cx="735311" cy="7353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54860" y="2725271"/>
            <a:ext cx="120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Power BI Embedded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71620" y="2707268"/>
            <a:ext cx="1670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Web App Dashboard</a:t>
            </a:r>
          </a:p>
        </p:txBody>
      </p:sp>
      <p:sp>
        <p:nvSpPr>
          <p:cNvPr id="49" name="Arrow: Right 48"/>
          <p:cNvSpPr/>
          <p:nvPr/>
        </p:nvSpPr>
        <p:spPr>
          <a:xfrm>
            <a:off x="8477977" y="355137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/>
          <p:cNvSpPr/>
          <p:nvPr/>
        </p:nvSpPr>
        <p:spPr>
          <a:xfrm>
            <a:off x="10125333" y="355504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sp>
        <p:nvSpPr>
          <p:cNvPr id="58" name="Arrow: Right 57"/>
          <p:cNvSpPr/>
          <p:nvPr/>
        </p:nvSpPr>
        <p:spPr>
          <a:xfrm>
            <a:off x="5794263" y="3546560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TextBox 60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27744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SMS Alerts</a:t>
            </a:r>
            <a:br>
              <a:rPr lang="en-AU" dirty="0"/>
            </a:br>
            <a:r>
              <a:rPr lang="en-AU" dirty="0"/>
              <a:t>Power BI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3200" dirty="0"/>
              <a:t>Demo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237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31784" b="38482"/>
          <a:stretch/>
        </p:blipFill>
        <p:spPr>
          <a:xfrm>
            <a:off x="6454286" y="3455469"/>
            <a:ext cx="1967141" cy="584920"/>
          </a:xfrm>
          <a:prstGeom prst="rect">
            <a:avLst/>
          </a:prstGeom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Predictive Analytics</a:t>
            </a:r>
            <a:r>
              <a:rPr lang="en-AU"/>
              <a:t>: Insight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47" y="1611392"/>
            <a:ext cx="746222" cy="746222"/>
          </a:xfrm>
          <a:prstGeom prst="rect">
            <a:avLst/>
          </a:prstGeom>
        </p:spPr>
      </p:pic>
      <p:sp>
        <p:nvSpPr>
          <p:cNvPr id="56" name="Arrow: Right 55"/>
          <p:cNvSpPr/>
          <p:nvPr/>
        </p:nvSpPr>
        <p:spPr>
          <a:xfrm rot="19290085">
            <a:off x="8167688" y="2539182"/>
            <a:ext cx="85821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8269359" y="1232298"/>
            <a:ext cx="186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Azure Predicative </a:t>
            </a:r>
          </a:p>
          <a:p>
            <a:r>
              <a:rPr lang="en-AU" dirty="0"/>
              <a:t>Analytics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5794263" y="3546560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1474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Things Network and </a:t>
            </a:r>
            <a:r>
              <a:rPr lang="en-AU" dirty="0" err="1"/>
              <a:t>LoraWAN</a:t>
            </a:r>
            <a:br>
              <a:rPr lang="en-AU" dirty="0"/>
            </a:br>
            <a:r>
              <a:rPr lang="en-AU" sz="2400" dirty="0"/>
              <a:t>(</a:t>
            </a:r>
            <a:r>
              <a:rPr lang="en-AU" sz="2400" dirty="0">
                <a:hlinkClick r:id="rId2"/>
              </a:rPr>
              <a:t>https://www.thethingsnetwork.org/map</a:t>
            </a:r>
            <a:r>
              <a:rPr lang="en-AU" sz="2400" dirty="0"/>
              <a:t>)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350" y="1825625"/>
            <a:ext cx="8017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590317"/>
            <a:ext cx="8178829" cy="44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2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72" y="1737450"/>
            <a:ext cx="8785895" cy="46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LoraWAN</a:t>
            </a:r>
            <a:r>
              <a:rPr lang="en-AU" dirty="0"/>
              <a:t> Devices </a:t>
            </a:r>
            <a:br>
              <a:rPr lang="en-AU" dirty="0"/>
            </a:br>
            <a:r>
              <a:rPr lang="en-AU" dirty="0" err="1"/>
              <a:t>Approx</a:t>
            </a:r>
            <a:r>
              <a:rPr lang="en-AU" dirty="0"/>
              <a:t> 2km </a:t>
            </a:r>
            <a:r>
              <a:rPr lang="en-AU" dirty="0" err="1"/>
              <a:t>fromTTN</a:t>
            </a:r>
            <a:r>
              <a:rPr lang="en-AU" dirty="0"/>
              <a:t> GW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30" y="1690688"/>
            <a:ext cx="8896525" cy="50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>
                <a:hlinkClick r:id="rId2"/>
              </a:rPr>
              <a:t>Adafruit</a:t>
            </a:r>
            <a:r>
              <a:rPr lang="en-AU" dirty="0">
                <a:hlinkClick r:id="rId2"/>
              </a:rPr>
              <a:t> Feather 32u4 RFM95W </a:t>
            </a:r>
            <a:r>
              <a:rPr lang="en-AU" dirty="0" err="1">
                <a:hlinkClick r:id="rId2"/>
              </a:rPr>
              <a:t>LoRa</a:t>
            </a:r>
            <a:r>
              <a:rPr lang="en-AU" dirty="0">
                <a:hlinkClick r:id="rId2"/>
              </a:rPr>
              <a:t> Radio - 900MHz</a:t>
            </a:r>
            <a:endParaRPr lang="en-AU" dirty="0"/>
          </a:p>
          <a:p>
            <a:pPr lvl="1"/>
            <a:r>
              <a:rPr lang="en-AU" dirty="0" err="1"/>
              <a:t>LoraWAN</a:t>
            </a:r>
            <a:r>
              <a:rPr lang="en-AU" dirty="0"/>
              <a:t> for Australia Frequencies</a:t>
            </a:r>
          </a:p>
          <a:p>
            <a:pPr lvl="1"/>
            <a:r>
              <a:rPr lang="en-AU" dirty="0">
                <a:hlinkClick r:id="rId3"/>
              </a:rPr>
              <a:t>https://github.com/gloveboxes/arduino-lmic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27" y="365125"/>
            <a:ext cx="2765988" cy="34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8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8" y="1873798"/>
            <a:ext cx="810219" cy="810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5279751"/>
            <a:ext cx="874783" cy="111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9" y="3316995"/>
            <a:ext cx="2194553" cy="137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70" y="4992442"/>
            <a:ext cx="774373" cy="772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31784" b="38482"/>
          <a:stretch/>
        </p:blipFill>
        <p:spPr>
          <a:xfrm>
            <a:off x="6454286" y="3455469"/>
            <a:ext cx="1967141" cy="5849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5593" y="5979972"/>
            <a:ext cx="175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SMS Alert Azure Function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7144" y="6118471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Message to clear bin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79854" y="3028101"/>
            <a:ext cx="168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Azure IoT 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173" y="4736066"/>
            <a:ext cx="198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LoraWan</a:t>
            </a:r>
            <a:endParaRPr lang="en-AU" dirty="0"/>
          </a:p>
          <a:p>
            <a:r>
              <a:rPr lang="en-AU" dirty="0"/>
              <a:t>Waste Level Sensor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Azure Waste Manage Alert System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49" y="3449750"/>
            <a:ext cx="661520" cy="6615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70" y="3456299"/>
            <a:ext cx="735311" cy="7353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54860" y="2725271"/>
            <a:ext cx="120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Power BI Embedded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71620" y="2707268"/>
            <a:ext cx="1670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Web App Dashboard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9" y="2558065"/>
            <a:ext cx="1343711" cy="1343711"/>
          </a:xfrm>
          <a:prstGeom prst="rect">
            <a:avLst/>
          </a:prstGeom>
        </p:spPr>
      </p:pic>
      <p:sp>
        <p:nvSpPr>
          <p:cNvPr id="42" name="Arrow: Right 41"/>
          <p:cNvSpPr/>
          <p:nvPr/>
        </p:nvSpPr>
        <p:spPr>
          <a:xfrm rot="2649818">
            <a:off x="2136754" y="2651906"/>
            <a:ext cx="545178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Arrow: Right 32"/>
          <p:cNvSpPr/>
          <p:nvPr/>
        </p:nvSpPr>
        <p:spPr>
          <a:xfrm rot="19213988">
            <a:off x="1145068" y="2407743"/>
            <a:ext cx="477122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46" y="4995937"/>
            <a:ext cx="810219" cy="810219"/>
          </a:xfrm>
          <a:prstGeom prst="rect">
            <a:avLst/>
          </a:prstGeom>
        </p:spPr>
      </p:pic>
      <p:sp>
        <p:nvSpPr>
          <p:cNvPr id="36" name="Arrow: Right 35"/>
          <p:cNvSpPr/>
          <p:nvPr/>
        </p:nvSpPr>
        <p:spPr>
          <a:xfrm>
            <a:off x="8506625" y="5181404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>
            <a:off x="3901440" y="3631683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Arrow: Right 46"/>
          <p:cNvSpPr/>
          <p:nvPr/>
        </p:nvSpPr>
        <p:spPr>
          <a:xfrm>
            <a:off x="5794263" y="3546560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66" y="1668326"/>
            <a:ext cx="810219" cy="810219"/>
          </a:xfrm>
          <a:prstGeom prst="rect">
            <a:avLst/>
          </a:prstGeom>
        </p:spPr>
      </p:pic>
      <p:sp>
        <p:nvSpPr>
          <p:cNvPr id="49" name="Arrow: Right 48"/>
          <p:cNvSpPr/>
          <p:nvPr/>
        </p:nvSpPr>
        <p:spPr>
          <a:xfrm>
            <a:off x="8477977" y="355137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/>
          <p:cNvSpPr/>
          <p:nvPr/>
        </p:nvSpPr>
        <p:spPr>
          <a:xfrm>
            <a:off x="10125333" y="355504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15" y="1692294"/>
            <a:ext cx="912898" cy="912898"/>
          </a:xfrm>
          <a:prstGeom prst="rect">
            <a:avLst/>
          </a:prstGeom>
        </p:spPr>
      </p:pic>
      <p:sp>
        <p:nvSpPr>
          <p:cNvPr id="51" name="Arrow: Right 50"/>
          <p:cNvSpPr/>
          <p:nvPr/>
        </p:nvSpPr>
        <p:spPr>
          <a:xfrm rot="5400000">
            <a:off x="4885600" y="2713065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/>
          <p:cNvSpPr txBox="1"/>
          <p:nvPr/>
        </p:nvSpPr>
        <p:spPr>
          <a:xfrm>
            <a:off x="2893239" y="965061"/>
            <a:ext cx="203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Open Weather Map</a:t>
            </a:r>
          </a:p>
          <a:p>
            <a:r>
              <a:rPr lang="en-AU" dirty="0"/>
              <a:t>Azure Function</a:t>
            </a:r>
          </a:p>
        </p:txBody>
      </p:sp>
      <p:sp>
        <p:nvSpPr>
          <p:cNvPr id="53" name="Arrow: Right 52"/>
          <p:cNvSpPr/>
          <p:nvPr/>
        </p:nvSpPr>
        <p:spPr>
          <a:xfrm>
            <a:off x="4126383" y="1870142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5557435" y="1531353"/>
            <a:ext cx="1196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Weather Telemetry</a:t>
            </a:r>
          </a:p>
          <a:p>
            <a:r>
              <a:rPr lang="en-AU" dirty="0"/>
              <a:t>Reference Data Blob</a:t>
            </a:r>
          </a:p>
        </p:txBody>
      </p:sp>
      <p:sp>
        <p:nvSpPr>
          <p:cNvPr id="54" name="Arrow: Right 53"/>
          <p:cNvSpPr/>
          <p:nvPr/>
        </p:nvSpPr>
        <p:spPr>
          <a:xfrm rot="16200000">
            <a:off x="324930" y="3950786"/>
            <a:ext cx="79149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/>
          <p:cNvSpPr txBox="1"/>
          <p:nvPr/>
        </p:nvSpPr>
        <p:spPr>
          <a:xfrm>
            <a:off x="42172" y="1334379"/>
            <a:ext cx="203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Things Network to IoT Hub Http </a:t>
            </a:r>
            <a:r>
              <a:rPr lang="en-AU"/>
              <a:t>Azure Function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47" y="1611392"/>
            <a:ext cx="746222" cy="746222"/>
          </a:xfrm>
          <a:prstGeom prst="rect">
            <a:avLst/>
          </a:prstGeom>
        </p:spPr>
      </p:pic>
      <p:sp>
        <p:nvSpPr>
          <p:cNvPr id="56" name="Arrow: Right 55"/>
          <p:cNvSpPr/>
          <p:nvPr/>
        </p:nvSpPr>
        <p:spPr>
          <a:xfrm rot="19290085">
            <a:off x="8167688" y="2539182"/>
            <a:ext cx="85821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8269359" y="1232298"/>
            <a:ext cx="186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Azure Predicative </a:t>
            </a:r>
          </a:p>
          <a:p>
            <a:r>
              <a:rPr lang="en-AU" dirty="0"/>
              <a:t>Analytics</a:t>
            </a:r>
          </a:p>
        </p:txBody>
      </p:sp>
      <p:sp>
        <p:nvSpPr>
          <p:cNvPr id="57" name="Arrow: Right 56"/>
          <p:cNvSpPr/>
          <p:nvPr/>
        </p:nvSpPr>
        <p:spPr>
          <a:xfrm rot="3868802">
            <a:off x="5234864" y="4387576"/>
            <a:ext cx="700561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20" y="5049666"/>
            <a:ext cx="690866" cy="822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73218" y="5979972"/>
            <a:ext cx="13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Service Bus </a:t>
            </a:r>
          </a:p>
          <a:p>
            <a:r>
              <a:rPr lang="en-AU" dirty="0"/>
              <a:t>Queue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6454286" y="5181404"/>
            <a:ext cx="450954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988227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29495" cy="1325563"/>
          </a:xfrm>
        </p:spPr>
        <p:txBody>
          <a:bodyPr/>
          <a:lstStyle/>
          <a:p>
            <a:r>
              <a:rPr lang="en-AU" dirty="0"/>
              <a:t>On Demand Reporting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424" y="44419"/>
            <a:ext cx="7942576" cy="67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5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20389" cy="1325563"/>
          </a:xfrm>
        </p:spPr>
        <p:txBody>
          <a:bodyPr/>
          <a:lstStyle/>
          <a:p>
            <a:r>
              <a:rPr lang="en-AU" dirty="0"/>
              <a:t>Real Time Reporting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58" y="365125"/>
            <a:ext cx="8783090" cy="61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8" y="1873798"/>
            <a:ext cx="810219" cy="810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5279751"/>
            <a:ext cx="874783" cy="111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9" y="3316995"/>
            <a:ext cx="2194553" cy="137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70" y="4992442"/>
            <a:ext cx="774373" cy="772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31784" b="38482"/>
          <a:stretch/>
        </p:blipFill>
        <p:spPr>
          <a:xfrm>
            <a:off x="6454286" y="3455469"/>
            <a:ext cx="1967141" cy="5849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15593" y="5979972"/>
            <a:ext cx="175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SMS Alert Azure Function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7144" y="6118471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Message to clear bin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79854" y="3028101"/>
            <a:ext cx="168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Azure IoT 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173" y="4736066"/>
            <a:ext cx="198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LoraWan</a:t>
            </a:r>
            <a:endParaRPr lang="en-AU" dirty="0"/>
          </a:p>
          <a:p>
            <a:r>
              <a:rPr lang="en-AU" dirty="0"/>
              <a:t>Waste Level Sensor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Azure Waste Manage Alert System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49" y="3449750"/>
            <a:ext cx="661520" cy="6615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70" y="3456299"/>
            <a:ext cx="735311" cy="7353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54860" y="2725271"/>
            <a:ext cx="120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Power BI Embedded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71620" y="2707268"/>
            <a:ext cx="1670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Web App Dashboard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19" y="2558065"/>
            <a:ext cx="1343711" cy="1343711"/>
          </a:xfrm>
          <a:prstGeom prst="rect">
            <a:avLst/>
          </a:prstGeom>
        </p:spPr>
      </p:pic>
      <p:sp>
        <p:nvSpPr>
          <p:cNvPr id="42" name="Arrow: Right 41"/>
          <p:cNvSpPr/>
          <p:nvPr/>
        </p:nvSpPr>
        <p:spPr>
          <a:xfrm rot="2649818">
            <a:off x="2136754" y="2651906"/>
            <a:ext cx="545178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Arrow: Right 32"/>
          <p:cNvSpPr/>
          <p:nvPr/>
        </p:nvSpPr>
        <p:spPr>
          <a:xfrm rot="19213988">
            <a:off x="1145068" y="2407743"/>
            <a:ext cx="477122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46" y="4995937"/>
            <a:ext cx="810219" cy="810219"/>
          </a:xfrm>
          <a:prstGeom prst="rect">
            <a:avLst/>
          </a:prstGeom>
        </p:spPr>
      </p:pic>
      <p:sp>
        <p:nvSpPr>
          <p:cNvPr id="36" name="Arrow: Right 35"/>
          <p:cNvSpPr/>
          <p:nvPr/>
        </p:nvSpPr>
        <p:spPr>
          <a:xfrm>
            <a:off x="8506625" y="5181404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>
            <a:off x="3901440" y="3631683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Arrow: Right 46"/>
          <p:cNvSpPr/>
          <p:nvPr/>
        </p:nvSpPr>
        <p:spPr>
          <a:xfrm>
            <a:off x="5794263" y="3546560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66" y="1668326"/>
            <a:ext cx="810219" cy="810219"/>
          </a:xfrm>
          <a:prstGeom prst="rect">
            <a:avLst/>
          </a:prstGeom>
        </p:spPr>
      </p:pic>
      <p:sp>
        <p:nvSpPr>
          <p:cNvPr id="49" name="Arrow: Right 48"/>
          <p:cNvSpPr/>
          <p:nvPr/>
        </p:nvSpPr>
        <p:spPr>
          <a:xfrm>
            <a:off x="8477977" y="355137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Arrow: Right 49"/>
          <p:cNvSpPr/>
          <p:nvPr/>
        </p:nvSpPr>
        <p:spPr>
          <a:xfrm>
            <a:off x="10125333" y="3555042"/>
            <a:ext cx="603473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15" y="1692294"/>
            <a:ext cx="912898" cy="912898"/>
          </a:xfrm>
          <a:prstGeom prst="rect">
            <a:avLst/>
          </a:prstGeom>
        </p:spPr>
      </p:pic>
      <p:sp>
        <p:nvSpPr>
          <p:cNvPr id="51" name="Arrow: Right 50"/>
          <p:cNvSpPr/>
          <p:nvPr/>
        </p:nvSpPr>
        <p:spPr>
          <a:xfrm rot="5400000">
            <a:off x="4885600" y="2713065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/>
          <p:cNvSpPr txBox="1"/>
          <p:nvPr/>
        </p:nvSpPr>
        <p:spPr>
          <a:xfrm>
            <a:off x="2893239" y="965061"/>
            <a:ext cx="203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Open Weather Map</a:t>
            </a:r>
          </a:p>
          <a:p>
            <a:r>
              <a:rPr lang="en-AU" dirty="0"/>
              <a:t>Azure Function</a:t>
            </a:r>
          </a:p>
        </p:txBody>
      </p:sp>
      <p:sp>
        <p:nvSpPr>
          <p:cNvPr id="53" name="Arrow: Right 52"/>
          <p:cNvSpPr/>
          <p:nvPr/>
        </p:nvSpPr>
        <p:spPr>
          <a:xfrm>
            <a:off x="4126383" y="1870142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5557435" y="1531353"/>
            <a:ext cx="1196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Weather Telemetry</a:t>
            </a:r>
          </a:p>
          <a:p>
            <a:r>
              <a:rPr lang="en-AU" dirty="0"/>
              <a:t>Reference Data Blob</a:t>
            </a:r>
          </a:p>
        </p:txBody>
      </p:sp>
      <p:sp>
        <p:nvSpPr>
          <p:cNvPr id="54" name="Arrow: Right 53"/>
          <p:cNvSpPr/>
          <p:nvPr/>
        </p:nvSpPr>
        <p:spPr>
          <a:xfrm rot="16200000">
            <a:off x="324930" y="3950786"/>
            <a:ext cx="79149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/>
          <p:cNvSpPr txBox="1"/>
          <p:nvPr/>
        </p:nvSpPr>
        <p:spPr>
          <a:xfrm>
            <a:off x="42172" y="1334379"/>
            <a:ext cx="203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Things Network to IoT Hub Http Azure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47" y="1611392"/>
            <a:ext cx="746222" cy="746222"/>
          </a:xfrm>
          <a:prstGeom prst="rect">
            <a:avLst/>
          </a:prstGeom>
        </p:spPr>
      </p:pic>
      <p:sp>
        <p:nvSpPr>
          <p:cNvPr id="56" name="Arrow: Right 55"/>
          <p:cNvSpPr/>
          <p:nvPr/>
        </p:nvSpPr>
        <p:spPr>
          <a:xfrm rot="19290085">
            <a:off x="8167688" y="2539182"/>
            <a:ext cx="85821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8269359" y="1232298"/>
            <a:ext cx="1865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Azure Predicative </a:t>
            </a:r>
          </a:p>
          <a:p>
            <a:r>
              <a:rPr lang="en-AU" dirty="0"/>
              <a:t>Analytics</a:t>
            </a:r>
          </a:p>
        </p:txBody>
      </p:sp>
      <p:sp>
        <p:nvSpPr>
          <p:cNvPr id="57" name="Arrow: Right 56"/>
          <p:cNvSpPr/>
          <p:nvPr/>
        </p:nvSpPr>
        <p:spPr>
          <a:xfrm rot="3868802">
            <a:off x="5234864" y="4387576"/>
            <a:ext cx="700561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20" y="5049666"/>
            <a:ext cx="690866" cy="822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73218" y="5979972"/>
            <a:ext cx="13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Service Bus </a:t>
            </a:r>
          </a:p>
          <a:p>
            <a:r>
              <a:rPr lang="en-AU" dirty="0"/>
              <a:t>Queue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6454286" y="5181404"/>
            <a:ext cx="450954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250620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Waste Bin Data Simulator</a:t>
            </a:r>
          </a:p>
          <a:p>
            <a:r>
              <a:rPr lang="en-AU" dirty="0"/>
              <a:t>The Things Network Bridge</a:t>
            </a:r>
          </a:p>
          <a:p>
            <a:r>
              <a:rPr lang="en-AU" dirty="0"/>
              <a:t>Power BI</a:t>
            </a:r>
          </a:p>
          <a:p>
            <a:r>
              <a:rPr lang="en-AU" dirty="0"/>
              <a:t>Alerts: SMS (</a:t>
            </a:r>
            <a:r>
              <a:rPr lang="en-AU" dirty="0" err="1"/>
              <a:t>Twillio</a:t>
            </a:r>
            <a:r>
              <a:rPr lang="en-AU" dirty="0"/>
              <a:t> Cost)</a:t>
            </a:r>
          </a:p>
        </p:txBody>
      </p:sp>
    </p:spTree>
    <p:extLst>
      <p:ext uri="{BB962C8B-B14F-4D97-AF65-F5344CB8AC3E}">
        <p14:creationId xmlns:p14="http://schemas.microsoft.com/office/powerpoint/2010/main" val="270804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8" y="1873798"/>
            <a:ext cx="810219" cy="810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5279751"/>
            <a:ext cx="874783" cy="111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9" y="3316995"/>
            <a:ext cx="2194553" cy="13779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79854" y="3028101"/>
            <a:ext cx="168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Azure IoT Hub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173" y="4736066"/>
            <a:ext cx="198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LoraWan</a:t>
            </a:r>
            <a:endParaRPr lang="en-AU" dirty="0"/>
          </a:p>
          <a:p>
            <a:r>
              <a:rPr lang="en-AU" dirty="0"/>
              <a:t>Waste Level Sensor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Telemetry Streaming and Bridging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" y="2558065"/>
            <a:ext cx="1343711" cy="1343711"/>
          </a:xfrm>
          <a:prstGeom prst="rect">
            <a:avLst/>
          </a:prstGeom>
        </p:spPr>
      </p:pic>
      <p:sp>
        <p:nvSpPr>
          <p:cNvPr id="42" name="Arrow: Right 41"/>
          <p:cNvSpPr/>
          <p:nvPr/>
        </p:nvSpPr>
        <p:spPr>
          <a:xfrm rot="2649818">
            <a:off x="2136754" y="2651906"/>
            <a:ext cx="545178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Arrow: Right 32"/>
          <p:cNvSpPr/>
          <p:nvPr/>
        </p:nvSpPr>
        <p:spPr>
          <a:xfrm rot="19213988">
            <a:off x="1145068" y="2407743"/>
            <a:ext cx="477122" cy="478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Arrow: Right 53"/>
          <p:cNvSpPr/>
          <p:nvPr/>
        </p:nvSpPr>
        <p:spPr>
          <a:xfrm rot="16200000">
            <a:off x="324930" y="3950786"/>
            <a:ext cx="791490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/>
          <p:cNvSpPr txBox="1"/>
          <p:nvPr/>
        </p:nvSpPr>
        <p:spPr>
          <a:xfrm>
            <a:off x="42172" y="1334379"/>
            <a:ext cx="203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Things Network to IoT Hub Http Azure Function</a:t>
            </a:r>
          </a:p>
        </p:txBody>
      </p:sp>
    </p:spTree>
    <p:extLst>
      <p:ext uri="{BB962C8B-B14F-4D97-AF65-F5344CB8AC3E}">
        <p14:creationId xmlns:p14="http://schemas.microsoft.com/office/powerpoint/2010/main" val="20946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64" y="20569"/>
            <a:ext cx="11291582" cy="902576"/>
          </a:xfrm>
        </p:spPr>
        <p:txBody>
          <a:bodyPr/>
          <a:lstStyle/>
          <a:p>
            <a:r>
              <a:rPr lang="en-AU" dirty="0"/>
              <a:t>The Things Network to Azure IoT Hub Gateway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7959" y="1477109"/>
            <a:ext cx="3570358" cy="4475281"/>
          </a:xfrm>
          <a:prstGeom prst="rect">
            <a:avLst/>
          </a:prstGeom>
          <a:solidFill>
            <a:srgbClr val="0071BC"/>
          </a:solidFill>
          <a:ln w="9525" cap="flat" cmpd="sng" algn="ctr">
            <a:solidFill>
              <a:srgbClr val="5C2D91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4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Azure IoT Hub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4050" y="2588620"/>
            <a:ext cx="3288737" cy="507540"/>
          </a:xfrm>
          <a:prstGeom prst="rect">
            <a:avLst/>
          </a:prstGeom>
          <a:solidFill>
            <a:srgbClr val="FFB900">
              <a:tint val="65000"/>
            </a:srgbClr>
          </a:solidFill>
          <a:ln w="9525" cap="flat" cmpd="sng" algn="ctr">
            <a:solidFill>
              <a:srgbClr val="FFB90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Identity Registry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30987" y="3187478"/>
            <a:ext cx="3288740" cy="2598901"/>
          </a:xfrm>
          <a:prstGeom prst="rect">
            <a:avLst/>
          </a:prstGeom>
          <a:solidFill>
            <a:srgbClr val="0078D7">
              <a:shade val="80000"/>
              <a:satMod val="180000"/>
            </a:srgbClr>
          </a:solidFill>
          <a:ln w="9525" cap="flat" cmpd="sng" algn="ctr">
            <a:solidFill>
              <a:srgbClr val="0078D7"/>
            </a:solidFill>
            <a:prstDash val="solid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6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Data and Command Flow</a:t>
            </a:r>
            <a:endParaRPr kumimoji="0" lang="en-US" sz="1568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611418" y="4436990"/>
            <a:ext cx="1328090" cy="1246973"/>
            <a:chOff x="427037" y="1439862"/>
            <a:chExt cx="1765029" cy="1656444"/>
          </a:xfrm>
          <a:solidFill>
            <a:srgbClr val="FCD116"/>
          </a:solidFill>
        </p:grpSpPr>
        <p:grpSp>
          <p:nvGrpSpPr>
            <p:cNvPr id="17" name="Group 16"/>
            <p:cNvGrpSpPr/>
            <p:nvPr/>
          </p:nvGrpSpPr>
          <p:grpSpPr>
            <a:xfrm>
              <a:off x="427037" y="1439862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27046" y="1606978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107" name="Rectangle 10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27055" y="1774094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97" name="Rectangle 9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27064" y="1941210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87" name="Rectangle 8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27073" y="2108326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77" name="Rectangle 7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27082" y="2275442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67" name="Rectangle 6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27091" y="2442558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57" name="Rectangle 5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27100" y="2609674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47" name="Rectangle 4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27109" y="2776790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37" name="Rectangle 3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27118" y="2943906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27" name="Rectangle 26"/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solidFill>
                <a:srgbClr val="0078D7">
                  <a:tint val="65000"/>
                </a:srgbClr>
              </a:solidFill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1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10005270" y="4576152"/>
            <a:ext cx="1294888" cy="94110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algn="ctr" defTabSz="896203">
              <a:lnSpc>
                <a:spcPct val="90000"/>
              </a:lnSpc>
              <a:spcAft>
                <a:spcPts val="588"/>
              </a:spcAft>
            </a:pPr>
            <a:r>
              <a:rPr lang="de-DE" sz="1568" kern="0" dirty="0">
                <a:latin typeface="Segoe UI"/>
              </a:rPr>
              <a:t>Per-</a:t>
            </a:r>
            <a:r>
              <a:rPr lang="de-DE" sz="1568" kern="0" dirty="0" err="1">
                <a:latin typeface="Segoe UI"/>
              </a:rPr>
              <a:t>device</a:t>
            </a:r>
            <a:r>
              <a:rPr lang="de-DE" sz="1568" kern="0" dirty="0">
                <a:latin typeface="Segoe UI"/>
              </a:rPr>
              <a:t> </a:t>
            </a:r>
            <a:br>
              <a:rPr lang="de-DE" sz="1568" kern="0" dirty="0">
                <a:latin typeface="Segoe UI"/>
              </a:rPr>
            </a:br>
            <a:r>
              <a:rPr lang="de-DE" sz="1568" kern="0" dirty="0" err="1">
                <a:latin typeface="Segoe UI"/>
              </a:rPr>
              <a:t>command</a:t>
            </a:r>
            <a:r>
              <a:rPr lang="de-DE" sz="1568" kern="0" dirty="0">
                <a:latin typeface="Segoe UI"/>
              </a:rPr>
              <a:t> </a:t>
            </a:r>
            <a:br>
              <a:rPr lang="de-DE" sz="1568" kern="0" dirty="0">
                <a:latin typeface="Segoe UI"/>
              </a:rPr>
            </a:br>
            <a:r>
              <a:rPr lang="de-DE" sz="1568" kern="0" dirty="0" err="1">
                <a:latin typeface="Segoe UI"/>
              </a:rPr>
              <a:t>queues</a:t>
            </a:r>
            <a:endParaRPr lang="en-US" sz="1568" kern="0" dirty="0" err="1">
              <a:latin typeface="Segoe UI"/>
            </a:endParaRPr>
          </a:p>
        </p:txBody>
      </p:sp>
      <p:sp>
        <p:nvSpPr>
          <p:cNvPr id="128" name="Left Arrow 239"/>
          <p:cNvSpPr/>
          <p:nvPr/>
        </p:nvSpPr>
        <p:spPr>
          <a:xfrm>
            <a:off x="8227611" y="4830519"/>
            <a:ext cx="214483" cy="411063"/>
          </a:xfrm>
          <a:prstGeom prst="leftArrow">
            <a:avLst>
              <a:gd name="adj1" fmla="val 50000"/>
              <a:gd name="adj2" fmla="val 77068"/>
            </a:avLst>
          </a:prstGeom>
          <a:solidFill>
            <a:srgbClr val="0078D7">
              <a:tint val="65000"/>
            </a:srgbClr>
          </a:solidFill>
          <a:ln w="9525" cap="flat" cmpd="sng" algn="ctr">
            <a:solidFill>
              <a:srgbClr val="0078D7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29" name="Straight Connector 128"/>
          <p:cNvCxnSpPr>
            <a:cxnSpLocks/>
          </p:cNvCxnSpPr>
          <p:nvPr/>
        </p:nvCxnSpPr>
        <p:spPr>
          <a:xfrm flipV="1">
            <a:off x="9052115" y="4249897"/>
            <a:ext cx="2281322" cy="1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8655175" y="3546459"/>
            <a:ext cx="3307172" cy="571955"/>
          </a:xfrm>
          <a:prstGeom prst="rect">
            <a:avLst/>
          </a:prstGeom>
          <a:solidFill>
            <a:srgbClr val="0078D7">
              <a:tint val="65000"/>
            </a:srgbClr>
          </a:solidFill>
          <a:ln w="9525" cap="flat" cmpd="sng" algn="ctr">
            <a:solidFill>
              <a:srgbClr val="0078D7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6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Event Hub</a:t>
            </a:r>
            <a:endParaRPr kumimoji="0" lang="en-US" sz="1568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1" name="Left Arrow 243"/>
          <p:cNvSpPr/>
          <p:nvPr/>
        </p:nvSpPr>
        <p:spPr>
          <a:xfrm rot="10800000">
            <a:off x="8228122" y="3618882"/>
            <a:ext cx="214483" cy="411063"/>
          </a:xfrm>
          <a:prstGeom prst="leftArrow">
            <a:avLst>
              <a:gd name="adj1" fmla="val 50000"/>
              <a:gd name="adj2" fmla="val 77068"/>
            </a:avLst>
          </a:prstGeom>
          <a:solidFill>
            <a:srgbClr val="0078D7">
              <a:tint val="65000"/>
            </a:srgbClr>
          </a:solidFill>
          <a:ln w="9525" cap="flat" cmpd="sng" algn="ctr">
            <a:solidFill>
              <a:srgbClr val="0078D7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896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1819118" y="3581583"/>
            <a:ext cx="299830" cy="409020"/>
            <a:chOff x="4699992" y="220662"/>
            <a:chExt cx="319565" cy="435941"/>
          </a:xfrm>
        </p:grpSpPr>
        <p:sp>
          <p:nvSpPr>
            <p:cNvPr id="133" name="Folded Corner 292"/>
            <p:cNvSpPr/>
            <p:nvPr/>
          </p:nvSpPr>
          <p:spPr>
            <a:xfrm>
              <a:off x="4699992" y="310074"/>
              <a:ext cx="319565" cy="346529"/>
            </a:xfrm>
            <a:prstGeom prst="foldedCorner">
              <a:avLst/>
            </a:prstGeom>
            <a:solidFill>
              <a:srgbClr val="FFFFFF"/>
            </a:solidFill>
            <a:ln w="1079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9620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999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M</a:t>
              </a: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699992" y="220662"/>
              <a:ext cx="31956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/>
              <a:tailEnd type="triangle"/>
            </a:ln>
            <a:effectLst/>
          </p:spPr>
        </p:cxnSp>
      </p:grpSp>
      <p:sp>
        <p:nvSpPr>
          <p:cNvPr id="140" name="Oval 139"/>
          <p:cNvSpPr/>
          <p:nvPr/>
        </p:nvSpPr>
        <p:spPr bwMode="auto">
          <a:xfrm>
            <a:off x="11768241" y="3895745"/>
            <a:ext cx="127810" cy="134202"/>
          </a:xfrm>
          <a:prstGeom prst="ellipse">
            <a:avLst/>
          </a:prstGeom>
          <a:solidFill>
            <a:srgbClr val="002050">
              <a:shade val="80000"/>
              <a:satMod val="180000"/>
            </a:srgbClr>
          </a:solidFill>
          <a:ln w="952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1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995873" y="1477108"/>
            <a:ext cx="3618362" cy="4475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99" y="1259666"/>
            <a:ext cx="475226" cy="475226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450604" y="1174991"/>
            <a:ext cx="278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HTTPS POST Azure Function</a:t>
            </a:r>
          </a:p>
        </p:txBody>
      </p:sp>
      <p:sp>
        <p:nvSpPr>
          <p:cNvPr id="155" name="Arrow: Right 154"/>
          <p:cNvSpPr/>
          <p:nvPr/>
        </p:nvSpPr>
        <p:spPr>
          <a:xfrm>
            <a:off x="2687648" y="1869562"/>
            <a:ext cx="2059891" cy="15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6" name="TextBox 155"/>
          <p:cNvSpPr txBox="1"/>
          <p:nvPr/>
        </p:nvSpPr>
        <p:spPr>
          <a:xfrm>
            <a:off x="2635223" y="1608031"/>
            <a:ext cx="1439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HTTPS POST </a:t>
            </a:r>
            <a:r>
              <a:rPr lang="en-AU" sz="1100" dirty="0" err="1"/>
              <a:t>URL&amp;Key</a:t>
            </a:r>
            <a:endParaRPr lang="en-AU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2635223" y="199457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Device id &amp; raw data</a:t>
            </a:r>
          </a:p>
        </p:txBody>
      </p:sp>
      <p:sp>
        <p:nvSpPr>
          <p:cNvPr id="164" name="Rectangle: Diagonal Corners Snipped 163"/>
          <p:cNvSpPr/>
          <p:nvPr/>
        </p:nvSpPr>
        <p:spPr>
          <a:xfrm>
            <a:off x="5081269" y="3505586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5" name="TextBox 164"/>
          <p:cNvSpPr txBox="1"/>
          <p:nvPr/>
        </p:nvSpPr>
        <p:spPr>
          <a:xfrm>
            <a:off x="5030935" y="3575735"/>
            <a:ext cx="1490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Build SAS Token</a:t>
            </a:r>
          </a:p>
        </p:txBody>
      </p:sp>
      <p:sp>
        <p:nvSpPr>
          <p:cNvPr id="169" name="Rectangle: Diagonal Corners Snipped 168"/>
          <p:cNvSpPr/>
          <p:nvPr/>
        </p:nvSpPr>
        <p:spPr>
          <a:xfrm>
            <a:off x="5030935" y="2617221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0" name="TextBox 169"/>
          <p:cNvSpPr txBox="1"/>
          <p:nvPr/>
        </p:nvSpPr>
        <p:spPr>
          <a:xfrm>
            <a:off x="4986261" y="2594171"/>
            <a:ext cx="143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Get Device Key</a:t>
            </a:r>
          </a:p>
          <a:p>
            <a:r>
              <a:rPr lang="en-AU" sz="1600" dirty="0"/>
              <a:t>From Registry</a:t>
            </a:r>
          </a:p>
        </p:txBody>
      </p:sp>
      <p:sp>
        <p:nvSpPr>
          <p:cNvPr id="176" name="Arrow: Left-Right 175"/>
          <p:cNvSpPr/>
          <p:nvPr/>
        </p:nvSpPr>
        <p:spPr>
          <a:xfrm>
            <a:off x="6586663" y="2797306"/>
            <a:ext cx="1459685" cy="165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Arrow: Down 176"/>
          <p:cNvSpPr/>
          <p:nvPr/>
        </p:nvSpPr>
        <p:spPr>
          <a:xfrm>
            <a:off x="5672182" y="3218623"/>
            <a:ext cx="120416" cy="23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: Diagonal Corners Snipped 177"/>
          <p:cNvSpPr/>
          <p:nvPr/>
        </p:nvSpPr>
        <p:spPr>
          <a:xfrm>
            <a:off x="5081269" y="4389389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TextBox 178"/>
          <p:cNvSpPr txBox="1"/>
          <p:nvPr/>
        </p:nvSpPr>
        <p:spPr>
          <a:xfrm>
            <a:off x="5212806" y="4367677"/>
            <a:ext cx="1072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Transform </a:t>
            </a:r>
          </a:p>
          <a:p>
            <a:r>
              <a:rPr lang="en-AU" sz="1600" dirty="0"/>
              <a:t>Raw Data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641287" y="2587819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HTTPS GET</a:t>
            </a:r>
          </a:p>
        </p:txBody>
      </p:sp>
      <p:sp>
        <p:nvSpPr>
          <p:cNvPr id="182" name="Arrow: Down 181"/>
          <p:cNvSpPr/>
          <p:nvPr/>
        </p:nvSpPr>
        <p:spPr>
          <a:xfrm>
            <a:off x="5688610" y="4092700"/>
            <a:ext cx="120416" cy="23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: Diagonal Corners Snipped 182"/>
          <p:cNvSpPr/>
          <p:nvPr/>
        </p:nvSpPr>
        <p:spPr>
          <a:xfrm>
            <a:off x="5081269" y="5289122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TextBox 183"/>
          <p:cNvSpPr txBox="1"/>
          <p:nvPr/>
        </p:nvSpPr>
        <p:spPr>
          <a:xfrm>
            <a:off x="5212806" y="5267410"/>
            <a:ext cx="1233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Submit data </a:t>
            </a:r>
          </a:p>
          <a:p>
            <a:r>
              <a:rPr lang="en-AU" sz="1600" dirty="0"/>
              <a:t>to IoT Hub</a:t>
            </a:r>
          </a:p>
        </p:txBody>
      </p:sp>
      <p:sp>
        <p:nvSpPr>
          <p:cNvPr id="185" name="Arrow: Down 184"/>
          <p:cNvSpPr/>
          <p:nvPr/>
        </p:nvSpPr>
        <p:spPr>
          <a:xfrm>
            <a:off x="5688610" y="4992433"/>
            <a:ext cx="120416" cy="23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Arrow: Left-Right 186"/>
          <p:cNvSpPr/>
          <p:nvPr/>
        </p:nvSpPr>
        <p:spPr>
          <a:xfrm>
            <a:off x="6563595" y="5490162"/>
            <a:ext cx="1459685" cy="165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TextBox 187"/>
          <p:cNvSpPr txBox="1"/>
          <p:nvPr/>
        </p:nvSpPr>
        <p:spPr>
          <a:xfrm>
            <a:off x="6609324" y="5270822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HTTPS POST</a:t>
            </a: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8829" y="2750331"/>
            <a:ext cx="2416720" cy="1861324"/>
          </a:xfrm>
          <a:prstGeom prst="rect">
            <a:avLst/>
          </a:prstGeom>
        </p:spPr>
      </p:pic>
      <p:sp>
        <p:nvSpPr>
          <p:cNvPr id="192" name="TextBox 191"/>
          <p:cNvSpPr txBox="1"/>
          <p:nvPr/>
        </p:nvSpPr>
        <p:spPr>
          <a:xfrm>
            <a:off x="2694017" y="525419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HTTPS POST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722253" y="5607339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HTTPS RESPONSE</a:t>
            </a:r>
          </a:p>
        </p:txBody>
      </p:sp>
      <p:sp>
        <p:nvSpPr>
          <p:cNvPr id="194" name="Arrow: Right 193"/>
          <p:cNvSpPr/>
          <p:nvPr/>
        </p:nvSpPr>
        <p:spPr>
          <a:xfrm rot="10800000">
            <a:off x="2695216" y="5475068"/>
            <a:ext cx="2059891" cy="15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TextBox 194"/>
          <p:cNvSpPr txBox="1"/>
          <p:nvPr/>
        </p:nvSpPr>
        <p:spPr>
          <a:xfrm>
            <a:off x="4007238" y="1655840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1</a:t>
            </a:r>
            <a:r>
              <a:rPr lang="en-AU" sz="1100" dirty="0"/>
              <a:t>)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5792598" y="2363116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3</a:t>
            </a:r>
            <a:r>
              <a:rPr lang="en-AU" sz="1100" dirty="0"/>
              <a:t>)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818747" y="3260754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4</a:t>
            </a:r>
            <a:r>
              <a:rPr lang="en-AU" sz="1100" dirty="0"/>
              <a:t>)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18747" y="413896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5</a:t>
            </a:r>
            <a:r>
              <a:rPr lang="en-AU" sz="1100" dirty="0"/>
              <a:t>)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834438" y="504649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6</a:t>
            </a:r>
            <a:r>
              <a:rPr lang="en-AU" sz="1100" dirty="0"/>
              <a:t>)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4038135" y="5263529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7</a:t>
            </a:r>
            <a:r>
              <a:rPr lang="en-AU" sz="1100" dirty="0"/>
              <a:t>)</a:t>
            </a:r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16" y="5654499"/>
            <a:ext cx="721163" cy="921486"/>
          </a:xfrm>
          <a:prstGeom prst="rect">
            <a:avLst/>
          </a:prstGeom>
        </p:spPr>
      </p:pic>
      <p:sp>
        <p:nvSpPr>
          <p:cNvPr id="203" name="Arrow: Right 202"/>
          <p:cNvSpPr/>
          <p:nvPr/>
        </p:nvSpPr>
        <p:spPr>
          <a:xfrm rot="16200000">
            <a:off x="1363053" y="5245572"/>
            <a:ext cx="482093" cy="130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TextBox 203"/>
          <p:cNvSpPr txBox="1"/>
          <p:nvPr/>
        </p:nvSpPr>
        <p:spPr>
          <a:xfrm>
            <a:off x="1120633" y="5585217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Waste Sensor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955832" y="1681934"/>
            <a:ext cx="1342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Verify TTN by </a:t>
            </a:r>
          </a:p>
          <a:p>
            <a:r>
              <a:rPr lang="en-AU" sz="1600" dirty="0"/>
              <a:t>Application Id</a:t>
            </a:r>
          </a:p>
        </p:txBody>
      </p:sp>
      <p:sp>
        <p:nvSpPr>
          <p:cNvPr id="171" name="Arrow: Down 170"/>
          <p:cNvSpPr/>
          <p:nvPr/>
        </p:nvSpPr>
        <p:spPr>
          <a:xfrm>
            <a:off x="5672182" y="2323281"/>
            <a:ext cx="120416" cy="23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: Diagonal Corners Snipped 172"/>
          <p:cNvSpPr/>
          <p:nvPr/>
        </p:nvSpPr>
        <p:spPr>
          <a:xfrm>
            <a:off x="5014714" y="1724052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TextBox 173"/>
          <p:cNvSpPr txBox="1"/>
          <p:nvPr/>
        </p:nvSpPr>
        <p:spPr>
          <a:xfrm>
            <a:off x="5729205" y="150435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2</a:t>
            </a:r>
            <a:r>
              <a:rPr lang="en-AU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10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/>
      <p:bldP spid="157" grpId="0"/>
      <p:bldP spid="164" grpId="0" animBg="1"/>
      <p:bldP spid="165" grpId="0"/>
      <p:bldP spid="169" grpId="0" animBg="1"/>
      <p:bldP spid="170" grpId="0"/>
      <p:bldP spid="176" grpId="0" animBg="1"/>
      <p:bldP spid="177" grpId="0" animBg="1"/>
      <p:bldP spid="178" grpId="0" animBg="1"/>
      <p:bldP spid="179" grpId="0"/>
      <p:bldP spid="181" grpId="0"/>
      <p:bldP spid="182" grpId="0" animBg="1"/>
      <p:bldP spid="183" grpId="0" animBg="1"/>
      <p:bldP spid="184" grpId="0"/>
      <p:bldP spid="185" grpId="0" animBg="1"/>
      <p:bldP spid="187" grpId="0" animBg="1"/>
      <p:bldP spid="188" grpId="0"/>
      <p:bldP spid="192" grpId="0"/>
      <p:bldP spid="193" grpId="0"/>
      <p:bldP spid="194" grpId="0" animBg="1"/>
      <p:bldP spid="195" grpId="0"/>
      <p:bldP spid="196" grpId="0"/>
      <p:bldP spid="197" grpId="0"/>
      <p:bldP spid="198" grpId="0"/>
      <p:bldP spid="199" grpId="0"/>
      <p:bldP spid="200" grpId="0"/>
      <p:bldP spid="167" grpId="0"/>
      <p:bldP spid="171" grpId="0" animBg="1"/>
      <p:bldP spid="173" grpId="0" animBg="1"/>
      <p:bldP spid="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Azure IoT Hub / Things Network Gateway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The Things Network Console Device Simulator</a:t>
            </a:r>
          </a:p>
          <a:p>
            <a:r>
              <a:rPr lang="en-AU" sz="4000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57530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Stream Analytics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234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Stream Analytics Job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0" y="2033090"/>
            <a:ext cx="11533464" cy="41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1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9876" y="-10214"/>
            <a:ext cx="12191999" cy="889677"/>
          </a:xfrm>
        </p:spPr>
        <p:txBody>
          <a:bodyPr/>
          <a:lstStyle/>
          <a:p>
            <a:pPr algn="ctr"/>
            <a:r>
              <a:rPr lang="en-AU" dirty="0"/>
              <a:t>Data Enriching and Aggregation: 3 minute Windows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302" y="3271874"/>
            <a:ext cx="1041011" cy="1041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15" y="1692294"/>
            <a:ext cx="912898" cy="912898"/>
          </a:xfrm>
          <a:prstGeom prst="rect">
            <a:avLst/>
          </a:prstGeom>
        </p:spPr>
      </p:pic>
      <p:sp>
        <p:nvSpPr>
          <p:cNvPr id="51" name="Arrow: Right 50"/>
          <p:cNvSpPr/>
          <p:nvPr/>
        </p:nvSpPr>
        <p:spPr>
          <a:xfrm rot="5400000">
            <a:off x="4885600" y="2713065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5557435" y="1531353"/>
            <a:ext cx="1196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Weather Telemetry</a:t>
            </a:r>
          </a:p>
          <a:p>
            <a:r>
              <a:rPr lang="en-AU" dirty="0"/>
              <a:t>Reference Data Blob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766" y="1668326"/>
            <a:ext cx="810219" cy="8102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93239" y="965061"/>
            <a:ext cx="203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Open Weather Map</a:t>
            </a:r>
          </a:p>
          <a:p>
            <a:r>
              <a:rPr lang="en-AU" dirty="0"/>
              <a:t>Azure Function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4126383" y="1870142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9" y="3316995"/>
            <a:ext cx="2194553" cy="13779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79854" y="3028101"/>
            <a:ext cx="1684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Azure IoT Hub</a:t>
            </a:r>
          </a:p>
        </p:txBody>
      </p:sp>
      <p:sp>
        <p:nvSpPr>
          <p:cNvPr id="23" name="Arrow: Right 22"/>
          <p:cNvSpPr/>
          <p:nvPr/>
        </p:nvSpPr>
        <p:spPr>
          <a:xfrm>
            <a:off x="3901440" y="3631683"/>
            <a:ext cx="462529" cy="45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/>
          <p:cNvSpPr txBox="1"/>
          <p:nvPr/>
        </p:nvSpPr>
        <p:spPr>
          <a:xfrm>
            <a:off x="4388205" y="4040389"/>
            <a:ext cx="119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39811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64" y="20569"/>
            <a:ext cx="11291582" cy="902576"/>
          </a:xfrm>
        </p:spPr>
        <p:txBody>
          <a:bodyPr/>
          <a:lstStyle/>
          <a:p>
            <a:r>
              <a:rPr lang="en-AU" dirty="0"/>
              <a:t>Open Weather Map Reference Data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583085" y="1816215"/>
            <a:ext cx="3618362" cy="40686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11" y="1584986"/>
            <a:ext cx="475226" cy="475226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5037816" y="1500311"/>
            <a:ext cx="31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Timer Azure Function (15 Mins)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56" y="2221981"/>
            <a:ext cx="2753966" cy="2807219"/>
          </a:xfrm>
          <a:prstGeom prst="rect">
            <a:avLst/>
          </a:prstGeom>
        </p:spPr>
      </p:pic>
      <p:sp>
        <p:nvSpPr>
          <p:cNvPr id="162" name="Rectangle: Diagonal Corners Snipped 161"/>
          <p:cNvSpPr/>
          <p:nvPr/>
        </p:nvSpPr>
        <p:spPr>
          <a:xfrm>
            <a:off x="5668481" y="2937118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TextBox 162"/>
          <p:cNvSpPr txBox="1"/>
          <p:nvPr/>
        </p:nvSpPr>
        <p:spPr>
          <a:xfrm>
            <a:off x="5609758" y="2923053"/>
            <a:ext cx="167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Request Weather</a:t>
            </a:r>
          </a:p>
          <a:p>
            <a:r>
              <a:rPr lang="en-AU" sz="1400" dirty="0"/>
              <a:t>By Location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405959" y="2692286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1</a:t>
            </a:r>
            <a:r>
              <a:rPr lang="en-AU" sz="1100" dirty="0"/>
              <a:t>)</a:t>
            </a:r>
          </a:p>
        </p:txBody>
      </p:sp>
      <p:sp>
        <p:nvSpPr>
          <p:cNvPr id="168" name="Arrow: Down 167"/>
          <p:cNvSpPr/>
          <p:nvPr/>
        </p:nvSpPr>
        <p:spPr>
          <a:xfrm>
            <a:off x="6327071" y="3646384"/>
            <a:ext cx="120416" cy="231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1" name="Rectangle: Diagonal Corners Snipped 170"/>
          <p:cNvSpPr/>
          <p:nvPr/>
        </p:nvSpPr>
        <p:spPr>
          <a:xfrm>
            <a:off x="5668481" y="4010739"/>
            <a:ext cx="1375794" cy="541352"/>
          </a:xfrm>
          <a:prstGeom prst="snip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TextBox 171"/>
          <p:cNvSpPr txBox="1"/>
          <p:nvPr/>
        </p:nvSpPr>
        <p:spPr>
          <a:xfrm>
            <a:off x="5609758" y="3996674"/>
            <a:ext cx="167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Write Ref Data to Blob Storage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405959" y="376590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(</a:t>
            </a:r>
            <a:r>
              <a:rPr lang="en-AU" sz="1100" b="1" dirty="0"/>
              <a:t>Step 2</a:t>
            </a:r>
            <a:r>
              <a:rPr lang="en-AU" sz="1100" dirty="0"/>
              <a:t>)</a:t>
            </a: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7" y="1856635"/>
            <a:ext cx="1149291" cy="1149291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161357" y="1422137"/>
            <a:ext cx="19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Azure Blob Storage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197" y="3018219"/>
            <a:ext cx="36565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Reference Data for Stream Analytics</a:t>
            </a:r>
          </a:p>
          <a:p>
            <a:r>
              <a:rPr lang="en-AU" sz="1200" dirty="0"/>
              <a:t>Date/Time Directory Structure must be in UTC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792088" y="4316136"/>
            <a:ext cx="0" cy="20385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155197" y="4316136"/>
            <a:ext cx="163689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696" y="4076087"/>
            <a:ext cx="1712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Reference-data/weather</a:t>
            </a:r>
          </a:p>
        </p:txBody>
      </p:sp>
      <p:cxnSp>
        <p:nvCxnSpPr>
          <p:cNvPr id="136" name="Straight Connector 135"/>
          <p:cNvCxnSpPr>
            <a:cxnSpLocks/>
          </p:cNvCxnSpPr>
          <p:nvPr/>
        </p:nvCxnSpPr>
        <p:spPr>
          <a:xfrm>
            <a:off x="1792088" y="4660084"/>
            <a:ext cx="8965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792087" y="4417686"/>
            <a:ext cx="962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yyyy</a:t>
            </a:r>
            <a:r>
              <a:rPr lang="en-AU" sz="1200" dirty="0"/>
              <a:t>-mm-</a:t>
            </a:r>
            <a:r>
              <a:rPr lang="en-AU" sz="1200" dirty="0" err="1"/>
              <a:t>dd</a:t>
            </a:r>
            <a:endParaRPr lang="en-AU" sz="1200" dirty="0"/>
          </a:p>
        </p:txBody>
      </p:sp>
      <p:cxnSp>
        <p:nvCxnSpPr>
          <p:cNvPr id="141" name="Straight Connector 140"/>
          <p:cNvCxnSpPr>
            <a:cxnSpLocks/>
          </p:cNvCxnSpPr>
          <p:nvPr/>
        </p:nvCxnSpPr>
        <p:spPr>
          <a:xfrm>
            <a:off x="2688672" y="4660084"/>
            <a:ext cx="8069" cy="9899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</p:cNvCxnSpPr>
          <p:nvPr/>
        </p:nvCxnSpPr>
        <p:spPr>
          <a:xfrm>
            <a:off x="2696741" y="4886587"/>
            <a:ext cx="13509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655351" y="4652137"/>
            <a:ext cx="14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hh</a:t>
            </a:r>
            <a:r>
              <a:rPr lang="en-AU" sz="1200" dirty="0"/>
              <a:t>-mm/weather.csv</a:t>
            </a:r>
          </a:p>
        </p:txBody>
      </p:sp>
      <p:cxnSp>
        <p:nvCxnSpPr>
          <p:cNvPr id="206" name="Straight Connector 205"/>
          <p:cNvCxnSpPr>
            <a:cxnSpLocks/>
          </p:cNvCxnSpPr>
          <p:nvPr/>
        </p:nvCxnSpPr>
        <p:spPr>
          <a:xfrm>
            <a:off x="2696741" y="5151060"/>
            <a:ext cx="13509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2655351" y="4916610"/>
            <a:ext cx="14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hh</a:t>
            </a:r>
            <a:r>
              <a:rPr lang="en-AU" sz="1200" dirty="0"/>
              <a:t>-mm/weather.csv</a:t>
            </a:r>
          </a:p>
        </p:txBody>
      </p:sp>
      <p:cxnSp>
        <p:nvCxnSpPr>
          <p:cNvPr id="208" name="Straight Connector 207"/>
          <p:cNvCxnSpPr>
            <a:cxnSpLocks/>
          </p:cNvCxnSpPr>
          <p:nvPr/>
        </p:nvCxnSpPr>
        <p:spPr>
          <a:xfrm>
            <a:off x="2696741" y="5372985"/>
            <a:ext cx="13509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655351" y="5138535"/>
            <a:ext cx="14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hh</a:t>
            </a:r>
            <a:r>
              <a:rPr lang="en-AU" sz="1200" dirty="0"/>
              <a:t>-mm/weather.csv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664196" y="5403833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….</a:t>
            </a:r>
          </a:p>
        </p:txBody>
      </p:sp>
      <p:cxnSp>
        <p:nvCxnSpPr>
          <p:cNvPr id="212" name="Straight Connector 211"/>
          <p:cNvCxnSpPr>
            <a:cxnSpLocks/>
          </p:cNvCxnSpPr>
          <p:nvPr/>
        </p:nvCxnSpPr>
        <p:spPr>
          <a:xfrm>
            <a:off x="1804684" y="6095383"/>
            <a:ext cx="8965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1804683" y="5852985"/>
            <a:ext cx="962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yyyy</a:t>
            </a:r>
            <a:r>
              <a:rPr lang="en-AU" sz="1200" dirty="0"/>
              <a:t>-mm-</a:t>
            </a:r>
            <a:r>
              <a:rPr lang="en-AU" sz="1200" dirty="0" err="1"/>
              <a:t>dd</a:t>
            </a:r>
            <a:endParaRPr lang="en-AU" sz="1200" dirty="0"/>
          </a:p>
        </p:txBody>
      </p:sp>
      <p:cxnSp>
        <p:nvCxnSpPr>
          <p:cNvPr id="214" name="Straight Connector 213"/>
          <p:cNvCxnSpPr>
            <a:cxnSpLocks/>
          </p:cNvCxnSpPr>
          <p:nvPr/>
        </p:nvCxnSpPr>
        <p:spPr>
          <a:xfrm>
            <a:off x="2709337" y="6321886"/>
            <a:ext cx="13509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667947" y="6087436"/>
            <a:ext cx="1433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err="1"/>
              <a:t>hh</a:t>
            </a:r>
            <a:r>
              <a:rPr lang="en-AU" sz="1200" dirty="0"/>
              <a:t>-mm/weather.csv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697060" y="6095383"/>
            <a:ext cx="0" cy="5948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2664196" y="6414885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….</a:t>
            </a:r>
          </a:p>
        </p:txBody>
      </p:sp>
      <p:sp>
        <p:nvSpPr>
          <p:cNvPr id="217" name="Arrow: Left-Right 216"/>
          <p:cNvSpPr/>
          <p:nvPr/>
        </p:nvSpPr>
        <p:spPr>
          <a:xfrm>
            <a:off x="7326749" y="3125068"/>
            <a:ext cx="1459685" cy="165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8" name="Arrow: Right 217"/>
          <p:cNvSpPr/>
          <p:nvPr/>
        </p:nvSpPr>
        <p:spPr>
          <a:xfrm rot="10800000">
            <a:off x="3428979" y="4159155"/>
            <a:ext cx="2059891" cy="15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895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/>
      <p:bldP spid="167" grpId="0"/>
      <p:bldP spid="168" grpId="0" animBg="1"/>
      <p:bldP spid="171" grpId="0" animBg="1"/>
      <p:bldP spid="172" grpId="0"/>
      <p:bldP spid="173" grpId="0"/>
      <p:bldP spid="217" grpId="0" animBg="1"/>
      <p:bldP spid="2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692</Words>
  <Application>Microsoft Office PowerPoint</Application>
  <PresentationFormat>Widescreen</PresentationFormat>
  <Paragraphs>163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Office Theme</vt:lpstr>
      <vt:lpstr>Azure IoT Waste Management Solution</vt:lpstr>
      <vt:lpstr>Azure Waste Manage Alert System</vt:lpstr>
      <vt:lpstr>Telemetry Streaming and Bridging</vt:lpstr>
      <vt:lpstr>The Things Network to Azure IoT Hub Gateway</vt:lpstr>
      <vt:lpstr>Azure IoT Hub / Things Network Gateway</vt:lpstr>
      <vt:lpstr>Stream Analytics</vt:lpstr>
      <vt:lpstr>Stream Analytics Job Diagram</vt:lpstr>
      <vt:lpstr>Data Enriching and Aggregation: 3 minute Windows</vt:lpstr>
      <vt:lpstr>Open Weather Map Reference Data</vt:lpstr>
      <vt:lpstr>Stream Analytics Query</vt:lpstr>
      <vt:lpstr>Alerting Bin Levels &gt; 80% Full</vt:lpstr>
      <vt:lpstr>Reporting: On demand and Realtime</vt:lpstr>
      <vt:lpstr>SMS Alerts Power BI</vt:lpstr>
      <vt:lpstr>Predictive Analytics: Insight</vt:lpstr>
      <vt:lpstr>The Things Network and LoraWAN (https://www.thethingsnetwork.org/map)</vt:lpstr>
      <vt:lpstr>PowerPoint Presentation</vt:lpstr>
      <vt:lpstr>LoraWAN</vt:lpstr>
      <vt:lpstr>LoraWAN Devices  Approx 2km fromTTN GW</vt:lpstr>
      <vt:lpstr>Resources</vt:lpstr>
      <vt:lpstr>On Demand Reporting</vt:lpstr>
      <vt:lpstr>Real Time Reporting</vt:lpstr>
      <vt:lpstr>Azure Waste Manage Alert System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(DPE AUSTRALIA)</dc:creator>
  <cp:lastModifiedBy>Dave Glover (DPE AUSTRALIA)</cp:lastModifiedBy>
  <cp:revision>28</cp:revision>
  <dcterms:created xsi:type="dcterms:W3CDTF">2017-03-27T01:57:31Z</dcterms:created>
  <dcterms:modified xsi:type="dcterms:W3CDTF">2017-05-18T03:11:14Z</dcterms:modified>
</cp:coreProperties>
</file>